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16" r:id="rId3"/>
    <p:sldId id="317" r:id="rId4"/>
    <p:sldId id="318" r:id="rId5"/>
    <p:sldId id="319" r:id="rId6"/>
    <p:sldId id="32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5" r:id="rId21"/>
    <p:sldId id="339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8" r:id="rId40"/>
    <p:sldId id="357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8" r:id="rId50"/>
    <p:sldId id="36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8"/>
    <p:restoredTop sz="84326"/>
  </p:normalViewPr>
  <p:slideViewPr>
    <p:cSldViewPr snapToGrid="0" snapToObjects="1">
      <p:cViewPr>
        <p:scale>
          <a:sx n="100" d="100"/>
          <a:sy n="100" d="100"/>
        </p:scale>
        <p:origin x="112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7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4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0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3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of differences in expression (D; Fig. 3c), we reduce the test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one-sample t-test in which the sole source of uncertainty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spread in differences. The spread within X and Y has been factored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analysis, making the test of expression difference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4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9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91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4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Binomial_te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://tylervigen.com/spurious-correl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922327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we are already familiar with (standard deviation)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is standard error of the mean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95% CI is the interval that will contain the mean 95% / time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90800" y="35577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983"/>
          <a:stretch/>
        </p:blipFill>
        <p:spPr>
          <a:xfrm>
            <a:off x="5902036" y="3673896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2648081"/>
            <a:ext cx="632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sub-domains of science and engineering have community standards about which type of error bar to use.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 audience!</a:t>
            </a:r>
          </a:p>
          <a:p>
            <a:pPr lvl="2"/>
            <a:r>
              <a:rPr lang="en-US" i="1" dirty="0" smtClean="0"/>
              <a:t>Nature Methods </a:t>
            </a:r>
            <a:r>
              <a:rPr lang="en-US" dirty="0" err="1" smtClean="0"/>
              <a:t>papersin</a:t>
            </a:r>
            <a:r>
              <a:rPr lang="en-US" dirty="0" smtClean="0"/>
              <a:t> 2012: The </a:t>
            </a:r>
            <a:r>
              <a:rPr lang="en-US" dirty="0"/>
              <a:t>type of error bars was nearly evenly split between </a:t>
            </a:r>
            <a:r>
              <a:rPr lang="en-US" dirty="0" err="1"/>
              <a:t>s.d.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s.e.m</a:t>
            </a:r>
            <a:r>
              <a:rPr lang="en-US" dirty="0"/>
              <a:t>. bars (45% versus 49%, respectively). In 5% of cases the </a:t>
            </a:r>
            <a:r>
              <a:rPr lang="en-US" dirty="0" smtClean="0"/>
              <a:t>error bar </a:t>
            </a:r>
            <a:r>
              <a:rPr lang="en-US" dirty="0"/>
              <a:t>type was not specified in the </a:t>
            </a:r>
            <a:r>
              <a:rPr lang="en-US" dirty="0" smtClean="0"/>
              <a:t>legend.  In only 1 case was 95% CI used.</a:t>
            </a:r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error bars tell us about the the spread of the population, i.e. variation in data, not error in measurement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error bars tell us about uncertainty in the mean and its dependency on sample size,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83"/>
          <a:stretch/>
        </p:blipFill>
        <p:spPr>
          <a:xfrm>
            <a:off x="3466559" y="4725200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Confidence interval error bars tell us about the reliability of the measurement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65164"/>
            <a:ext cx="4530437" cy="35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2327" y="3186545"/>
            <a:ext cx="2701637" cy="2341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0927" y="6297476"/>
            <a:ext cx="2701637" cy="542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199" y="6534260"/>
            <a:ext cx="5451765" cy="2864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Relationship between </a:t>
            </a: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., 95% CI, and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06062"/>
            <a:ext cx="619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your error bar type!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 clear about your error bar type in figure legend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choose an error bar type to ”make things look significant!”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/>
            <a:r>
              <a:rPr lang="en-US" dirty="0"/>
              <a:t>Be wary of error bars for small sample </a:t>
            </a:r>
            <a:r>
              <a:rPr lang="en-US" dirty="0" smtClean="0"/>
              <a:t>sizes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are not </a:t>
            </a:r>
            <a:r>
              <a:rPr lang="en-US" dirty="0" smtClean="0"/>
              <a:t>robust estimates (as we have seen last lecture)</a:t>
            </a:r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881" b="34448"/>
          <a:stretch/>
        </p:blipFill>
        <p:spPr>
          <a:xfrm>
            <a:off x="3359726" y="3086425"/>
            <a:ext cx="3027219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statistical </a:t>
            </a:r>
            <a:r>
              <a:rPr lang="en-US" dirty="0" smtClean="0"/>
              <a:t>significance?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090" y="3620998"/>
            <a:ext cx="4180610" cy="223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Questions from the AM?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finished the notebook?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got stuck on interpolating the CDF and inverse CDF?</a:t>
            </a:r>
          </a:p>
        </p:txBody>
      </p:sp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5290" y="3840241"/>
            <a:ext cx="386310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840241"/>
            <a:ext cx="119379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3667990" y="3071319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likelihood the difference between our observation and the reference is due to random chance?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4817" y="3310441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In significance testing we call it the null distribution</a:t>
            </a:r>
            <a:endParaRPr lang="en-US" i="1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073" t="871" r="31915" b="55031"/>
          <a:stretch/>
        </p:blipFill>
        <p:spPr>
          <a:xfrm>
            <a:off x="4045527" y="3445329"/>
            <a:ext cx="3505200" cy="3212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Locate our observation in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899" r="1011" b="50000"/>
          <a:stretch/>
        </p:blipFill>
        <p:spPr>
          <a:xfrm>
            <a:off x="4045527" y="3204029"/>
            <a:ext cx="3505200" cy="35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ask how likely is it that our observation was drawn from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4685" r="1011" b="53380"/>
          <a:stretch/>
        </p:blipFill>
        <p:spPr>
          <a:xfrm>
            <a:off x="4058227" y="3602911"/>
            <a:ext cx="3505200" cy="3054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00" y="474542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one transformation </a:t>
            </a:r>
            <a:r>
              <a:rPr lang="en-US" smtClean="0"/>
              <a:t>of H</a:t>
            </a:r>
            <a:r>
              <a:rPr lang="en-US" baseline="-25000" smtClean="0"/>
              <a:t>0</a:t>
            </a:r>
            <a:r>
              <a:rPr lang="en-US" smtClean="0"/>
              <a:t>(x</a:t>
            </a:r>
            <a:r>
              <a:rPr lang="en-US" dirty="0" smtClean="0"/>
              <a:t>) that we can use to test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-values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the probability of sampling another observation from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that is as far or farther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03" t="4685" r="1012" b="53380"/>
          <a:stretch/>
        </p:blipFill>
        <p:spPr>
          <a:xfrm>
            <a:off x="495300" y="4128786"/>
            <a:ext cx="8173027" cy="2200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08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not: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a hypothesis is </a:t>
            </a:r>
            <a:r>
              <a:rPr lang="en-US" b="1" dirty="0" smtClean="0">
                <a:latin typeface="Calibri" charset="0"/>
              </a:rPr>
              <a:t>true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your data were produced by random chance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effect size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the importance of a 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451600"/>
            <a:ext cx="35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Highlights from the ASA statement on </a:t>
            </a:r>
            <a:r>
              <a:rPr lang="en-US" sz="1400" i="1" dirty="0" smtClean="0"/>
              <a:t>p-</a:t>
            </a:r>
            <a:r>
              <a:rPr lang="en-US" sz="1400" dirty="0" smtClean="0"/>
              <a:t>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(prelude)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effect size?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We’ve seen that sample parameter estimates improve with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(last week’s class)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Similarly, our ability to detect small effect sizes improves with increasing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1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2</a:t>
            </a:r>
            <a:endParaRPr lang="en-US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66" y="1803096"/>
            <a:ext cx="2633022" cy="9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6" y="2906408"/>
            <a:ext cx="3543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16" y="2758656"/>
            <a:ext cx="4165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Error bars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i="1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tell you that given our belief in the null hypothesis (H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) a low probability event has occurred when </a:t>
            </a:r>
            <a:r>
              <a:rPr lang="en-US" i="1" dirty="0" smtClean="0">
                <a:latin typeface="Calibri" charset="0"/>
              </a:rPr>
              <a:t>p </a:t>
            </a:r>
            <a:r>
              <a:rPr lang="en-US" dirty="0" smtClean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r>
              <a:rPr lang="en-US" dirty="0" smtClean="0"/>
              <a:t>“The </a:t>
            </a:r>
            <a:r>
              <a:rPr lang="en-US" dirty="0"/>
              <a:t>degree of improbability is </a:t>
            </a:r>
            <a:r>
              <a:rPr lang="en-US" dirty="0" smtClean="0"/>
              <a:t>evidence against </a:t>
            </a:r>
            <a:r>
              <a:rPr lang="en-US" dirty="0"/>
              <a:t>H0 and supports the alternative hypothesis that </a:t>
            </a:r>
            <a:r>
              <a:rPr lang="en-US" dirty="0" smtClean="0"/>
              <a:t>the sample </a:t>
            </a:r>
            <a:r>
              <a:rPr lang="en-US" dirty="0"/>
              <a:t>actually comes from a population whose mean is </a:t>
            </a:r>
            <a:r>
              <a:rPr lang="en-US" dirty="0" smtClean="0"/>
              <a:t>different than 𝜇.“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13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call a result significant if 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below our significance threshold or α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</a:t>
            </a:r>
            <a:r>
              <a:rPr lang="en-US" dirty="0">
                <a:latin typeface="Calibri" charset="0"/>
              </a:rPr>
              <a:t>α</a:t>
            </a:r>
            <a:r>
              <a:rPr lang="en-US" dirty="0" smtClean="0">
                <a:latin typeface="Calibri" charset="0"/>
              </a:rPr>
              <a:t>’s are what?</a:t>
            </a:r>
          </a:p>
        </p:txBody>
      </p:sp>
    </p:spTree>
    <p:extLst>
      <p:ext uri="{BB962C8B-B14F-4D97-AF65-F5344CB8AC3E}">
        <p14:creationId xmlns:p14="http://schemas.microsoft.com/office/powerpoint/2010/main" val="17123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take </a:t>
            </a:r>
            <a:r>
              <a:rPr lang="en-US" dirty="0">
                <a:latin typeface="Calibri" charset="0"/>
              </a:rPr>
              <a:t>𝜇</a:t>
            </a:r>
            <a:r>
              <a:rPr lang="en-US" dirty="0" smtClean="0">
                <a:latin typeface="Calibri" charset="0"/>
              </a:rPr>
              <a:t> from previous measurements.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estimate population </a:t>
            </a:r>
            <a:r>
              <a:rPr lang="en-US" dirty="0">
                <a:latin typeface="Calibri" charset="0"/>
              </a:rPr>
              <a:t>𝜎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37944"/>
            <a:ext cx="4838700" cy="3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09" y="35712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3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5189353"/>
            <a:ext cx="474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Yes, but </a:t>
            </a:r>
            <a:r>
              <a:rPr lang="en-US" sz="2800" b="1" smtClean="0">
                <a:solidFill>
                  <a:srgbClr val="FF0000"/>
                </a:solidFill>
              </a:rPr>
              <a:t>gets better for </a:t>
            </a:r>
            <a:r>
              <a:rPr lang="en-US" sz="2800" b="1" dirty="0" smtClean="0">
                <a:solidFill>
                  <a:srgbClr val="FF0000"/>
                </a:solidFill>
              </a:rPr>
              <a:t>large </a:t>
            </a:r>
            <a:r>
              <a:rPr lang="en-US" sz="2800" b="1" i="1" dirty="0" smtClean="0">
                <a:solidFill>
                  <a:srgbClr val="FF0000"/>
                </a:solidFill>
              </a:rPr>
              <a:t>n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590800"/>
            <a:ext cx="60071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0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test statistic!  For normal distributions, this is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(thus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-test).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032120"/>
            <a:ext cx="374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follows its own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7" y="3465966"/>
            <a:ext cx="4608735" cy="319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389" y="3587654"/>
            <a:ext cx="3074500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Similar </a:t>
            </a:r>
            <a:r>
              <a:rPr lang="en-US" dirty="0">
                <a:latin typeface="Calibri" charset="0"/>
              </a:rPr>
              <a:t>to normal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Different </a:t>
            </a:r>
            <a:r>
              <a:rPr lang="en-US" dirty="0">
                <a:latin typeface="Calibri" charset="0"/>
              </a:rPr>
              <a:t>to account </a:t>
            </a:r>
            <a:r>
              <a:rPr lang="en-US" dirty="0" smtClean="0">
                <a:latin typeface="Calibri" charset="0"/>
              </a:rPr>
              <a:t>for the fact that for most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, the sample derived variance is an under-estimate of the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variance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Evidence by figure 3a</a:t>
            </a:r>
          </a:p>
        </p:txBody>
      </p:sp>
    </p:spTree>
    <p:extLst>
      <p:ext uri="{BB962C8B-B14F-4D97-AF65-F5344CB8AC3E}">
        <p14:creationId xmlns:p14="http://schemas.microsoft.com/office/powerpoint/2010/main" val="5972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Practically, we take our value of the </a:t>
            </a:r>
            <a:r>
              <a:rPr lang="en-US" i="1" dirty="0" smtClean="0">
                <a:latin typeface="Calibri" charset="0"/>
              </a:rPr>
              <a:t>t-</a:t>
            </a:r>
            <a:r>
              <a:rPr lang="en-US" dirty="0" smtClean="0">
                <a:latin typeface="Calibri" charset="0"/>
              </a:rPr>
              <a:t>statistic, use a lookup table to get the associated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-value, e.g.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scipy.stats.ttest_1samp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32" y="3342856"/>
            <a:ext cx="4608735" cy="3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82" y="2499723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was all under the assumption that our data are normally distributed.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Our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is based on a reference distribution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each distribution, there is a specific test-statistic and methodology for significance testing, e.g.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9367" y="5200134"/>
            <a:ext cx="65962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en.wikipedia.org/wiki/Binomial_test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4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Comparing to idealized reference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</p:spTree>
    <p:extLst>
      <p:ext uri="{BB962C8B-B14F-4D97-AF65-F5344CB8AC3E}">
        <p14:creationId xmlns:p14="http://schemas.microsoft.com/office/powerpoint/2010/main" val="4334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14072"/>
            <a:ext cx="56896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41" y="381647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One sample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0041" y="54928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1" y="2228906"/>
            <a:ext cx="6863597" cy="3799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0101" y="6211227"/>
            <a:ext cx="236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55555"/>
                </a:solidFill>
                <a:latin typeface="Trebuchet MS" charset="0"/>
              </a:rPr>
              <a:t>scipy.stats.ttest_ind</a:t>
            </a:r>
            <a:endParaRPr lang="en-US" b="1" i="0" dirty="0">
              <a:solidFill>
                <a:srgbClr val="555555"/>
              </a:solidFill>
              <a:effectLst/>
              <a:latin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0299" y="621122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729"/>
                </a:solidFill>
                <a:latin typeface="Consolas" charset="0"/>
              </a:rPr>
              <a:t>equal_var</a:t>
            </a:r>
            <a:r>
              <a:rPr lang="en-US" dirty="0">
                <a:solidFill>
                  <a:srgbClr val="242729"/>
                </a:solidFill>
                <a:latin typeface="Consolas" charset="0"/>
              </a:rPr>
              <a:t>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final piece, paired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happens if we have the same sample but before and after treatment?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Compute the differences </a:t>
            </a:r>
            <a:r>
              <a:rPr lang="en-US" i="1" dirty="0" smtClean="0">
                <a:latin typeface="Calibri" charset="0"/>
              </a:rPr>
              <a:t>D</a:t>
            </a:r>
            <a:r>
              <a:rPr lang="en-US" i="1" baseline="-25000" dirty="0" smtClean="0">
                <a:latin typeface="Calibri" charset="0"/>
              </a:rPr>
              <a:t>XY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perform a one sample t-test on </a:t>
            </a:r>
            <a:r>
              <a:rPr lang="en-US" i="1" dirty="0" smtClean="0">
                <a:latin typeface="Calibri" charset="0"/>
              </a:rPr>
              <a:t>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this cool?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186"/>
          <a:stretch/>
        </p:blipFill>
        <p:spPr>
          <a:xfrm>
            <a:off x="127000" y="2861988"/>
            <a:ext cx="2946400" cy="2357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3946"/>
          <a:stretch/>
        </p:blipFill>
        <p:spPr>
          <a:xfrm>
            <a:off x="2914623" y="2861988"/>
            <a:ext cx="5930954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assumptions about the parameters and form of the population distributions from which our data are being sampled.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Is this OK?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“distribution-free”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fewer if any assumptions about the nature of the data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useful if: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deviate from canonical distributions, e.g. skew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better described by the median (recall...)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have small sample sizes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ranked or ordinal in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8" y="3275393"/>
            <a:ext cx="2587762" cy="10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Lots of these exist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Beyond the scope of lecture, but you have the basis to learn them (</a:t>
            </a:r>
            <a:r>
              <a:rPr lang="en-US" dirty="0" err="1" smtClean="0">
                <a:latin typeface="Calibri" charset="0"/>
              </a:rPr>
              <a:t>riiiiiight</a:t>
            </a:r>
            <a:r>
              <a:rPr lang="en-US" dirty="0" smtClean="0">
                <a:latin typeface="Calibri" charset="0"/>
              </a:rPr>
              <a:t>???)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Complementary parametric tests of means and non-parametric tests of medians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03918"/>
              </p:ext>
            </p:extLst>
          </p:nvPr>
        </p:nvGraphicFramePr>
        <p:xfrm>
          <a:off x="1524000" y="4826000"/>
          <a:ext cx="6502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/>
                <a:gridCol w="325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Parametric test of 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Non-parametric test of medians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Sign,</a:t>
                      </a:r>
                    </a:p>
                    <a:p>
                      <a:pPr algn="ctr"/>
                      <a:r>
                        <a:rPr lang="en-US" dirty="0" smtClean="0"/>
                        <a:t>1-sample Wilcoxon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Mann-Whitney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If you test a lot of hypothesis on the same data with a fixed α level, you will, through random chance find significant results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Multiple hypothesis testing problem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Bonferroni, </a:t>
            </a:r>
            <a:r>
              <a:rPr lang="en-US" i="1" dirty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-values, local false discovery rate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done intentionally or not: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-hacking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Testing hypotheses until you find something significant</a:t>
            </a:r>
          </a:p>
        </p:txBody>
      </p:sp>
    </p:spTree>
    <p:extLst>
      <p:ext uri="{BB962C8B-B14F-4D97-AF65-F5344CB8AC3E}">
        <p14:creationId xmlns:p14="http://schemas.microsoft.com/office/powerpoint/2010/main" val="7364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70800"/>
            <a:ext cx="8369300" cy="2916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2716" y="5924034"/>
            <a:ext cx="4282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tylervigen.com/spurious-correlations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interpret these error bars?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5" y="2872772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8" y="0"/>
            <a:ext cx="894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is better, right?  We know the units.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33" y="2766695"/>
            <a:ext cx="5702534" cy="4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 the other of 1.0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say we do a statistical test;  Which of the below are significantly different? 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(assume significance is called at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 &lt; 0.05, 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3" r="59420" b="55037"/>
          <a:stretch/>
        </p:blipFill>
        <p:spPr>
          <a:xfrm>
            <a:off x="3671454" y="3516200"/>
            <a:ext cx="1801091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89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4" r="51314" b="55037"/>
          <a:stretch/>
        </p:blipFill>
        <p:spPr>
          <a:xfrm>
            <a:off x="3103417" y="3710163"/>
            <a:ext cx="2313710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216731" y="5474492"/>
            <a:ext cx="408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THE HECK!!?!?!?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63091" y="37101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14259" y="562070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Ohhhh</a:t>
            </a:r>
            <a:r>
              <a:rPr lang="mr-IN" sz="3200" b="1" dirty="0" smtClean="0">
                <a:solidFill>
                  <a:srgbClr val="FF0000"/>
                </a:solidFill>
              </a:rPr>
              <a:t>…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17690</TotalTime>
  <Words>1892</Words>
  <Application>Microsoft Macintosh PowerPoint</Application>
  <PresentationFormat>On-screen Show (4:3)</PresentationFormat>
  <Paragraphs>326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Cambria Math</vt:lpstr>
      <vt:lpstr>Consolas</vt:lpstr>
      <vt:lpstr>Courier New</vt:lpstr>
      <vt:lpstr>Handwriting - Dakota</vt:lpstr>
      <vt:lpstr>Mangal</vt:lpstr>
      <vt:lpstr>Trebuchet MS</vt:lpstr>
      <vt:lpstr>Arial</vt:lpstr>
      <vt:lpstr>Office Theme</vt:lpstr>
      <vt:lpstr>Data Science Methods for Cutting-edge Tech</vt:lpstr>
      <vt:lpstr>Review</vt:lpstr>
      <vt:lpstr>Today…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p-values</vt:lpstr>
      <vt:lpstr>p-values</vt:lpstr>
      <vt:lpstr>Power (prelude)</vt:lpstr>
      <vt:lpstr>p-values</vt:lpstr>
      <vt:lpstr>p-values</vt:lpstr>
      <vt:lpstr>Hypothesis testing</vt:lpstr>
      <vt:lpstr>Hypothesis testing</vt:lpstr>
      <vt:lpstr>Statistics</vt:lpstr>
      <vt:lpstr>Significance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One final note…</vt:lpstr>
      <vt:lpstr>One final note…</vt:lpstr>
      <vt:lpstr>One final note…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617</cp:revision>
  <dcterms:created xsi:type="dcterms:W3CDTF">2015-01-21T04:58:27Z</dcterms:created>
  <dcterms:modified xsi:type="dcterms:W3CDTF">2018-02-08T18:45:10Z</dcterms:modified>
</cp:coreProperties>
</file>